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71" r:id="rId12"/>
    <p:sldId id="272" r:id="rId13"/>
    <p:sldId id="273" r:id="rId14"/>
  </p:sldIdLst>
  <p:sldSz cx="9144000" cy="5143500" type="screen16x9"/>
  <p:notesSz cx="6858000" cy="9144000"/>
  <p:embeddedFontLst>
    <p:embeddedFont>
      <p:font typeface="Alata" panose="020B0604020202020204" charset="0"/>
      <p:regular r:id="rId16"/>
    </p:embeddedFont>
    <p:embeddedFont>
      <p:font typeface="Assistant" pitchFamily="2" charset="-79"/>
      <p:regular r:id="rId17"/>
      <p:bold r:id="rId18"/>
    </p:embeddedFont>
    <p:embeddedFont>
      <p:font typeface="Maven Pro" panose="020B0604020202020204" charset="0"/>
      <p:regular r:id="rId19"/>
      <p:bold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02F0E-3E8F-49CF-95C1-4F3FBD33B5A4}" v="173" dt="2025-10-16T05:01:46.664"/>
  </p1510:revLst>
</p1510:revInfo>
</file>

<file path=ppt/tableStyles.xml><?xml version="1.0" encoding="utf-8"?>
<a:tblStyleLst xmlns:a="http://schemas.openxmlformats.org/drawingml/2006/main" def="{68958113-333A-490A-A6C6-155C846DA06C}">
  <a:tblStyle styleId="{68958113-333A-490A-A6C6-155C846DA0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63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47b5c389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47b5c3897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479cb4777d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479cb4777d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479cb4777d_1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479cb4777d_1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af349bb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af349bb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79cb4777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79cb4777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79cb477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79cb477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79cb4777d_1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479cb4777d_1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479cb4777d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479cb4777d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630000"/>
            <a:ext cx="9144000" cy="38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392513"/>
            <a:ext cx="4318200" cy="18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91301"/>
            <a:ext cx="431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372950" y="627150"/>
            <a:ext cx="3771000" cy="388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904850" y="3047400"/>
            <a:ext cx="3131700" cy="14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⬩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8203050" y="4606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2"/>
          </p:nvPr>
        </p:nvSpPr>
        <p:spPr>
          <a:xfrm>
            <a:off x="904861" y="2564400"/>
            <a:ext cx="31317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Maven Pro"/>
              <a:buNone/>
              <a:defRPr sz="2200"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3"/>
          </p:nvPr>
        </p:nvSpPr>
        <p:spPr>
          <a:xfrm>
            <a:off x="4697199" y="3047400"/>
            <a:ext cx="3131700" cy="14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⬩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4697208" y="2564400"/>
            <a:ext cx="31317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Maven Pro"/>
              <a:buNone/>
              <a:defRPr sz="2200"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720000" y="5180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1116125" y="3217873"/>
            <a:ext cx="20181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3562974" y="3217873"/>
            <a:ext cx="20181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3"/>
          </p:nvPr>
        </p:nvSpPr>
        <p:spPr>
          <a:xfrm>
            <a:off x="6009822" y="3217873"/>
            <a:ext cx="20181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4"/>
          </p:nvPr>
        </p:nvSpPr>
        <p:spPr>
          <a:xfrm>
            <a:off x="1116125" y="2668284"/>
            <a:ext cx="2018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5"/>
          </p:nvPr>
        </p:nvSpPr>
        <p:spPr>
          <a:xfrm>
            <a:off x="3562974" y="2668284"/>
            <a:ext cx="2018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6"/>
          </p:nvPr>
        </p:nvSpPr>
        <p:spPr>
          <a:xfrm>
            <a:off x="6009822" y="2668284"/>
            <a:ext cx="2018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8203050" y="4606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"/>
          </p:nvPr>
        </p:nvSpPr>
        <p:spPr>
          <a:xfrm>
            <a:off x="953950" y="3426450"/>
            <a:ext cx="2280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2"/>
          </p:nvPr>
        </p:nvSpPr>
        <p:spPr>
          <a:xfrm>
            <a:off x="3431861" y="3426450"/>
            <a:ext cx="2280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3"/>
          </p:nvPr>
        </p:nvSpPr>
        <p:spPr>
          <a:xfrm>
            <a:off x="5909706" y="3426450"/>
            <a:ext cx="2280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4"/>
          </p:nvPr>
        </p:nvSpPr>
        <p:spPr>
          <a:xfrm>
            <a:off x="954007" y="3769550"/>
            <a:ext cx="228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5"/>
          </p:nvPr>
        </p:nvSpPr>
        <p:spPr>
          <a:xfrm>
            <a:off x="3431829" y="3769550"/>
            <a:ext cx="228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6"/>
          </p:nvPr>
        </p:nvSpPr>
        <p:spPr>
          <a:xfrm>
            <a:off x="5909707" y="3769550"/>
            <a:ext cx="228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hasCustomPrompt="1"/>
          </p:nvPr>
        </p:nvSpPr>
        <p:spPr>
          <a:xfrm>
            <a:off x="1448875" y="2188238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 idx="7" hasCustomPrompt="1"/>
          </p:nvPr>
        </p:nvSpPr>
        <p:spPr>
          <a:xfrm>
            <a:off x="3926700" y="2188238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 idx="8" hasCustomPrompt="1"/>
          </p:nvPr>
        </p:nvSpPr>
        <p:spPr>
          <a:xfrm>
            <a:off x="6404525" y="2188238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9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499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8203050" y="4606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8203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499050" y="4606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203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720000" y="1151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203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841170" y="3230763"/>
            <a:ext cx="34425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860325" y="3230763"/>
            <a:ext cx="34419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860325" y="2745300"/>
            <a:ext cx="34419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4841536" y="2745300"/>
            <a:ext cx="34419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Maven Pro"/>
                <a:ea typeface="Maven Pro"/>
                <a:cs typeface="Maven Pro"/>
                <a:sym typeface="Maven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203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0000" y="1840350"/>
            <a:ext cx="3203400" cy="25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⬩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519654"/>
            <a:ext cx="3203400" cy="11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5381400" y="315550"/>
            <a:ext cx="3762600" cy="4512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630000"/>
            <a:ext cx="9144000" cy="38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4155275" y="2444238"/>
            <a:ext cx="4280700" cy="11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155298" y="1605463"/>
            <a:ext cx="4280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47" name="Google Shape;47;p9"/>
          <p:cNvSpPr>
            <a:spLocks noGrp="1"/>
          </p:cNvSpPr>
          <p:nvPr>
            <p:ph type="pic" idx="2"/>
          </p:nvPr>
        </p:nvSpPr>
        <p:spPr>
          <a:xfrm>
            <a:off x="0" y="627150"/>
            <a:ext cx="3771000" cy="388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99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741726" y="1522475"/>
            <a:ext cx="2664900" cy="3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741725" y="1765548"/>
            <a:ext cx="26649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/>
          </p:nvPr>
        </p:nvSpPr>
        <p:spPr>
          <a:xfrm>
            <a:off x="5595075" y="1522475"/>
            <a:ext cx="2664900" cy="3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5595077" y="1765548"/>
            <a:ext cx="26649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/>
          </p:nvPr>
        </p:nvSpPr>
        <p:spPr>
          <a:xfrm>
            <a:off x="1741726" y="2555083"/>
            <a:ext cx="2664900" cy="3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1741725" y="2798175"/>
            <a:ext cx="26649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5595075" y="2555083"/>
            <a:ext cx="2664900" cy="3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5595077" y="2798175"/>
            <a:ext cx="26649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884025" y="1448300"/>
            <a:ext cx="857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 hasCustomPrompt="1"/>
          </p:nvPr>
        </p:nvSpPr>
        <p:spPr>
          <a:xfrm>
            <a:off x="884025" y="2480900"/>
            <a:ext cx="857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4200" y="1448300"/>
            <a:ext cx="857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4734200" y="2480900"/>
            <a:ext cx="857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6"/>
          </p:nvPr>
        </p:nvSpPr>
        <p:spPr>
          <a:xfrm>
            <a:off x="1741726" y="3587708"/>
            <a:ext cx="2664900" cy="3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7"/>
          </p:nvPr>
        </p:nvSpPr>
        <p:spPr>
          <a:xfrm>
            <a:off x="1741725" y="3830800"/>
            <a:ext cx="26649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8"/>
          </p:nvPr>
        </p:nvSpPr>
        <p:spPr>
          <a:xfrm>
            <a:off x="5595075" y="3587708"/>
            <a:ext cx="2664900" cy="3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9"/>
          </p:nvPr>
        </p:nvSpPr>
        <p:spPr>
          <a:xfrm>
            <a:off x="5595077" y="3830800"/>
            <a:ext cx="26649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0" hasCustomPrompt="1"/>
          </p:nvPr>
        </p:nvSpPr>
        <p:spPr>
          <a:xfrm>
            <a:off x="884025" y="3513375"/>
            <a:ext cx="857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1" hasCustomPrompt="1"/>
          </p:nvPr>
        </p:nvSpPr>
        <p:spPr>
          <a:xfrm>
            <a:off x="4734200" y="3513375"/>
            <a:ext cx="857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3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630000"/>
            <a:ext cx="9144000" cy="38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720000" y="1219100"/>
            <a:ext cx="4086900" cy="17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720000" y="2990600"/>
            <a:ext cx="40869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5238175" y="630000"/>
            <a:ext cx="3905700" cy="388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3" r:id="rId9"/>
    <p:sldLayoutId id="2147483664" r:id="rId10"/>
    <p:sldLayoutId id="2147483666" r:id="rId11"/>
    <p:sldLayoutId id="2147483671" r:id="rId12"/>
    <p:sldLayoutId id="2147483674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>
            <a:off x="414350" y="999250"/>
            <a:ext cx="858375" cy="7580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ssistant"/>
              </a:rPr>
              <a:t>“</a:t>
            </a:r>
          </a:p>
        </p:txBody>
      </p:sp>
      <p:sp>
        <p:nvSpPr>
          <p:cNvPr id="223" name="Google Shape;223;p35"/>
          <p:cNvSpPr txBox="1">
            <a:spLocks noGrp="1"/>
          </p:cNvSpPr>
          <p:nvPr>
            <p:ph type="ctrTitle"/>
          </p:nvPr>
        </p:nvSpPr>
        <p:spPr>
          <a:xfrm>
            <a:off x="0" y="548637"/>
            <a:ext cx="6467893" cy="3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LUXURY</a:t>
            </a:r>
            <a:br>
              <a:rPr lang="en" dirty="0"/>
            </a:br>
            <a:r>
              <a:rPr lang="en" dirty="0"/>
              <a:t> CARS </a:t>
            </a:r>
            <a:br>
              <a:rPr lang="en" dirty="0"/>
            </a:br>
            <a:r>
              <a:rPr lang="en" sz="3600" b="1" dirty="0">
                <a:solidFill>
                  <a:schemeClr val="bg1"/>
                </a:solidFill>
              </a:rPr>
              <a:t>DATA ANALYSIS USING  JUPYTER NOTEBOOK 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1"/>
          </p:nvPr>
        </p:nvSpPr>
        <p:spPr>
          <a:xfrm>
            <a:off x="1381760" y="3851648"/>
            <a:ext cx="482484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Isha Madan (Data Analytics Traniee 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IPCS GLOBAL RAIPUR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5143425" y="409075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AutoShape 4" descr="Rolls-Royce Phantom Series 2 - MKL Chauffeurs">
            <a:extLst>
              <a:ext uri="{FF2B5EF4-FFF2-40B4-BE49-F238E27FC236}">
                <a16:creationId xmlns:a16="http://schemas.microsoft.com/office/drawing/2014/main" id="{C9788519-DF55-1EA8-F108-10B83857A2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8" descr="Rolls-Royce Phantom Series 2 - MKL Chauffeurs">
            <a:extLst>
              <a:ext uri="{FF2B5EF4-FFF2-40B4-BE49-F238E27FC236}">
                <a16:creationId xmlns:a16="http://schemas.microsoft.com/office/drawing/2014/main" id="{21F2FC42-8270-4092-32A3-AFB6862DF5BF}"/>
              </a:ext>
            </a:extLst>
          </p:cNvPr>
          <p:cNvSpPr>
            <a:spLocks noGrp="1" noChangeAspect="1" noChangeArrowheads="1"/>
          </p:cNvSpPr>
          <p:nvPr>
            <p:ph type="pic" idx="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Google Shape;290;p40">
            <a:extLst>
              <a:ext uri="{FF2B5EF4-FFF2-40B4-BE49-F238E27FC236}">
                <a16:creationId xmlns:a16="http://schemas.microsoft.com/office/drawing/2014/main" id="{55254EE9-FA0F-00DC-5CF4-45D28DC91BF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0057" r="25221"/>
          <a:stretch/>
        </p:blipFill>
        <p:spPr>
          <a:xfrm>
            <a:off x="5343850" y="548641"/>
            <a:ext cx="3800150" cy="396200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4098" name="Picture 2" descr="Soon we will be able to buy a new Rolls-Royce Phantom plug-in hybrid">
            <a:extLst>
              <a:ext uri="{FF2B5EF4-FFF2-40B4-BE49-F238E27FC236}">
                <a16:creationId xmlns:a16="http://schemas.microsoft.com/office/drawing/2014/main" id="{D2952863-B7D6-E851-2537-C8C85A6DF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28638"/>
            <a:ext cx="70104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104931" y="172387"/>
            <a:ext cx="8911653" cy="4796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b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5FF53-EC54-6788-0010-1CDA586E5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5" y="4097568"/>
            <a:ext cx="7787391" cy="871671"/>
          </a:xfrm>
          <a:prstGeom prst="rect">
            <a:avLst/>
          </a:prstGeom>
        </p:spPr>
      </p:pic>
      <p:pic>
        <p:nvPicPr>
          <p:cNvPr id="7" name="Picture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85DF7C03-2DBE-8AEA-5F06-2A1A5FD0C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1" y="89941"/>
            <a:ext cx="4275781" cy="3906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21F83-D41C-A7CD-76F7-6F450027A8FB}"/>
              </a:ext>
            </a:extLst>
          </p:cNvPr>
          <p:cNvSpPr txBox="1"/>
          <p:nvPr/>
        </p:nvSpPr>
        <p:spPr>
          <a:xfrm>
            <a:off x="4572000" y="172387"/>
            <a:ext cx="4572000" cy="3689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Plot of Car Features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pair plot shows relationships between key numeric features like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 power, fuel efficiency, and price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increases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 HP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Cylinders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meaning powerful cars cost more.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and highway MPG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positively related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both decrease as horsepower increases.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it clearly shows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trade-off between performance and fuel efficiency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cars.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0"/>
          <p:cNvSpPr txBox="1">
            <a:spLocks noGrp="1"/>
          </p:cNvSpPr>
          <p:nvPr>
            <p:ph type="title"/>
          </p:nvPr>
        </p:nvSpPr>
        <p:spPr>
          <a:xfrm>
            <a:off x="86193" y="0"/>
            <a:ext cx="8971613" cy="4931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</a:t>
            </a:r>
            <a:r>
              <a:rPr lang="en-I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car dataset provides a detailed view of the automotive market, covering 11,199 vehicles with information on price, engine performance, fuel efficiency, and design features. The analysis reveals that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 power (horsepower and cylinders)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key factor influencing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(MSRP)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powerful cars are more expensive but less fuel-efficient.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Compact cars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 better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efficiency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them ideal for cost-conscious buyers, while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vehicles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deliver higher performance and luxury at the cost of mileage. Most cars use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transmission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showing a strong consumer preference for convenience.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cleaning and refining the data, clear patterns emerged through visualizations — highlighting 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trade-off between performance, efficiency, and cost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Overall, this dataset provides valuable insights into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vehicle specifications impact market value and buyer preferences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forming a solid base for further predictive and market trend analysis.</a:t>
            </a:r>
            <a:br>
              <a:rPr lang="en-US" dirty="0"/>
            </a:br>
            <a:endParaRPr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udi, Audi a5, Audi s5">
            <a:extLst>
              <a:ext uri="{FF2B5EF4-FFF2-40B4-BE49-F238E27FC236}">
                <a16:creationId xmlns:a16="http://schemas.microsoft.com/office/drawing/2014/main" id="{07248AFA-710F-7726-D23F-CD8CE57B1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5780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1"/>
          <p:cNvSpPr txBox="1">
            <a:spLocks noGrp="1"/>
          </p:cNvSpPr>
          <p:nvPr>
            <p:ph type="title" idx="9"/>
          </p:nvPr>
        </p:nvSpPr>
        <p:spPr>
          <a:xfrm>
            <a:off x="172387" y="206431"/>
            <a:ext cx="8851692" cy="4680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 </a:t>
            </a:r>
            <a:r>
              <a:rPr lang="en" b="1" u="sng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Takeaway </a:t>
            </a:r>
            <a:br>
              <a:rPr lang="en" b="1" u="sng" dirty="0">
                <a:solidFill>
                  <a:schemeClr val="lt1"/>
                </a:solidFill>
              </a:rPr>
            </a:br>
            <a:br>
              <a:rPr lang="en" b="1" dirty="0">
                <a:solidFill>
                  <a:schemeClr val="lt1"/>
                </a:solidFill>
              </a:rPr>
            </a:br>
            <a:endParaRPr b="1" dirty="0">
              <a:solidFill>
                <a:schemeClr val="lt1"/>
              </a:solidFill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7929AB5F-C86E-AAFF-BC14-BEBC090CC2F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72387" y="908715"/>
            <a:ext cx="842297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 Power and Price: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Cars with higher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horsepower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more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cylinders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tend to have a significantly higher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MSRP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that performance and luxury come at a premium.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Fuel Efficiency Trade-off: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There is a clear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inverse relationship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 power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fuel efficiency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as horsepower increases, both city and highway mileage (MPG) decrease.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Size Impact: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Compact cars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the most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fuel-efficient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them popular among economy-focused buyers, while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 vehicles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more powerful but less efficient.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Trends: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majority of cars use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transmission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showing that convenience and ease of driving are top priorities for most consumers.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Insights: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dataset covers a wide range of car models from different manufacturers, allowing comparisons across brands, sizes, and performance levels.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Quality: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After cleaning (removing duplicates and handling missing values), the dataset became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accurate and consistent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ready for deeper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Findings: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Strong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 correlations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exist between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 specifications and 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negative correlations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seen between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 power and mileage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 Insight: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data highlights the automotive market’s balance between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performance, efficiency, and affordability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reflecting diverse consumer preferences and design priorities.</a:t>
            </a:r>
          </a:p>
        </p:txBody>
      </p:sp>
      <p:pic>
        <p:nvPicPr>
          <p:cNvPr id="6152" name="Picture 8" descr="Sports Car Attributes of the 2022 Porsche Cayenne – Afro Autos">
            <a:extLst>
              <a:ext uri="{FF2B5EF4-FFF2-40B4-BE49-F238E27FC236}">
                <a16:creationId xmlns:a16="http://schemas.microsoft.com/office/drawing/2014/main" id="{B202B590-317B-8D61-E608-06EC36EC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60" y="2906293"/>
            <a:ext cx="4724400" cy="26569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132D-9E77-89EC-445D-B3668F40A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27" y="1124119"/>
            <a:ext cx="5458653" cy="3569802"/>
          </a:xfrm>
        </p:spPr>
        <p:txBody>
          <a:bodyPr/>
          <a:lstStyle/>
          <a:p>
            <a:pPr algn="l"/>
            <a:r>
              <a:rPr lang="en-IN" sz="4400" dirty="0"/>
              <a:t>  </a:t>
            </a:r>
            <a:br>
              <a:rPr lang="en-IN" sz="4400" dirty="0"/>
            </a:br>
            <a:r>
              <a:rPr lang="en-IN" sz="4400" dirty="0"/>
              <a:t>      THANKS!</a:t>
            </a:r>
          </a:p>
        </p:txBody>
      </p:sp>
      <p:pic>
        <p:nvPicPr>
          <p:cNvPr id="7170" name="Picture 2" descr="BMW Headlights Explained – Plenty Bright at Night! | BimmerTech">
            <a:extLst>
              <a:ext uri="{FF2B5EF4-FFF2-40B4-BE49-F238E27FC236}">
                <a16:creationId xmlns:a16="http://schemas.microsoft.com/office/drawing/2014/main" id="{881ED2FD-A329-C9AB-617C-6DE1D996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40" y="199245"/>
            <a:ext cx="3594356" cy="4494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53680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u="sng" dirty="0">
                <a:solidFill>
                  <a:schemeClr val="tx1"/>
                </a:solidFill>
              </a:rPr>
              <a:t>PROJECT</a:t>
            </a:r>
            <a:r>
              <a:rPr lang="en" b="1" u="sng" dirty="0">
                <a:solidFill>
                  <a:schemeClr val="lt1"/>
                </a:solidFill>
              </a:rPr>
              <a:t> OBJECTIVE                 </a:t>
            </a:r>
            <a:br>
              <a:rPr lang="en" b="1" dirty="0">
                <a:solidFill>
                  <a:schemeClr val="lt1"/>
                </a:solidFill>
              </a:rPr>
            </a:br>
            <a:br>
              <a:rPr lang="en" b="1" dirty="0">
                <a:solidFill>
                  <a:schemeClr val="lt1"/>
                </a:solidFill>
              </a:rPr>
            </a:br>
            <a:r>
              <a:rPr lang="en-US" sz="1600" b="1" dirty="0"/>
              <a:t>Objective and Dataset overview content </a:t>
            </a:r>
            <a:br>
              <a:rPr lang="en-US" b="1" dirty="0"/>
            </a:br>
            <a:endParaRPr b="1" dirty="0">
              <a:solidFill>
                <a:schemeClr val="tx1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4EE7A59-E079-7840-EF3B-0385F89E112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8000" y="1889760"/>
            <a:ext cx="7916000" cy="2946400"/>
          </a:xfrm>
        </p:spPr>
        <p:txBody>
          <a:bodyPr/>
          <a:lstStyle/>
          <a:p>
            <a:pPr algn="l"/>
            <a:r>
              <a:rPr lang="en-US" sz="2000" b="1" dirty="0"/>
              <a:t>OBJECTIVE: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dataset is to analyze car features and pricing to understand factors influencing vehicle performance and market value. </a:t>
            </a:r>
          </a:p>
          <a:p>
            <a:pPr algn="l"/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b="1" dirty="0">
                <a:latin typeface="Assistant" pitchFamily="2" charset="-79"/>
                <a:cs typeface="Assistant" pitchFamily="2" charset="-79"/>
              </a:rPr>
              <a:t>DATA SET: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contains detailed information about various car models, including their specifications, performance, and prices.</a:t>
            </a:r>
          </a:p>
          <a:p>
            <a:pPr algn="l"/>
            <a:endParaRPr lang="en-US" sz="1800" b="1" dirty="0">
              <a:latin typeface="Assistant" pitchFamily="2" charset="-79"/>
              <a:cs typeface="Assistant" pitchFamily="2" charset="-79"/>
            </a:endParaRPr>
          </a:p>
          <a:p>
            <a:pPr algn="l"/>
            <a:r>
              <a:rPr lang="en-US" sz="1800" b="1" dirty="0">
                <a:latin typeface="Assistant" pitchFamily="2" charset="-79"/>
                <a:cs typeface="Assistant" pitchFamily="2" charset="-79"/>
              </a:rPr>
              <a:t>GOAL: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dataset is to explore and understand how different car attributes affect their performance, efficiency, and price.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4462600" y="3919200"/>
            <a:ext cx="386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122" name="Picture 2" descr="The Man is Driving a Mercedes. Close-up. Luxury and Comfort Editorial ...">
            <a:extLst>
              <a:ext uri="{FF2B5EF4-FFF2-40B4-BE49-F238E27FC236}">
                <a16:creationId xmlns:a16="http://schemas.microsoft.com/office/drawing/2014/main" id="{C8703C10-18FC-693F-0926-4F47691BC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7" r="438" b="8741"/>
          <a:stretch>
            <a:fillRect/>
          </a:stretch>
        </p:blipFill>
        <p:spPr bwMode="auto">
          <a:xfrm>
            <a:off x="6118860" y="0"/>
            <a:ext cx="2895600" cy="19582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tx1"/>
                </a:solidFill>
              </a:rPr>
              <a:t>DATA CLEANING </a:t>
            </a:r>
            <a:r>
              <a:rPr lang="en" b="1" u="sng" dirty="0">
                <a:solidFill>
                  <a:schemeClr val="lt1"/>
                </a:solidFill>
              </a:rPr>
              <a:t>AND PREPARATION</a:t>
            </a:r>
            <a:endParaRPr b="1" u="sng" dirty="0">
              <a:solidFill>
                <a:schemeClr val="lt1"/>
              </a:solidFill>
            </a:endParaRPr>
          </a:p>
        </p:txBody>
      </p:sp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A09258-904B-8DE0-D878-25F0492AE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779" y="1251679"/>
            <a:ext cx="2750221" cy="3614368"/>
          </a:xfrm>
          <a:prstGeom prst="rect">
            <a:avLst/>
          </a:prstGeom>
        </p:spPr>
      </p:pic>
      <p:sp>
        <p:nvSpPr>
          <p:cNvPr id="40" name="Rectangle 2">
            <a:extLst>
              <a:ext uri="{FF2B5EF4-FFF2-40B4-BE49-F238E27FC236}">
                <a16:creationId xmlns:a16="http://schemas.microsoft.com/office/drawing/2014/main" id="{580B023B-9CC8-3836-915E-896984C9579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4950" y="1983307"/>
            <a:ext cx="553137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Checked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each column using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df.isnull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().sum().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Found missing data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 Fuel Type (3)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 HP (69)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 Cylinders (30)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Doors (6)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Category (3742)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715 duplicate rows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dataset using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df.duplicated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().sum().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Removed all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duplicate records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df.drop_duplicates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inplace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=True) to improve data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Verified that duplicates were successfully removed (count became 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Confirmed the dataset shape changed from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(11,914, 16)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(11,199, 16)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after cleaning.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/>
          <p:nvPr/>
        </p:nvSpPr>
        <p:spPr>
          <a:xfrm>
            <a:off x="95585" y="256675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202235" y="407771"/>
            <a:ext cx="8537905" cy="6577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 dirty="0">
                <a:solidFill>
                  <a:schemeClr val="tx1"/>
                </a:solidFill>
              </a:rPr>
              <a:t>ANALYSIS WITH </a:t>
            </a:r>
            <a:r>
              <a:rPr lang="en-US" sz="3200" b="1" u="sng" dirty="0">
                <a:solidFill>
                  <a:schemeClr val="lt1"/>
                </a:solidFill>
              </a:rPr>
              <a:t>VISUALS AND INSIGHTS</a:t>
            </a:r>
            <a:endParaRPr sz="3200" b="1" u="sng" dirty="0">
              <a:solidFill>
                <a:schemeClr val="lt1"/>
              </a:solidFill>
            </a:endParaRPr>
          </a:p>
        </p:txBody>
      </p:sp>
      <p:sp>
        <p:nvSpPr>
          <p:cNvPr id="293" name="Google Shape;293;p40"/>
          <p:cNvSpPr txBox="1">
            <a:spLocks noGrp="1"/>
          </p:cNvSpPr>
          <p:nvPr>
            <p:ph type="subTitle" idx="1"/>
          </p:nvPr>
        </p:nvSpPr>
        <p:spPr>
          <a:xfrm>
            <a:off x="95585" y="1011836"/>
            <a:ext cx="8275925" cy="3603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1.Distribution of Car Prices (MSRP)</a:t>
            </a:r>
          </a:p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Graph: Histogram (or KDE plot)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how car prices are distributed — helps identify whether most cars are affordable, mid-range, or luxury.</a:t>
            </a:r>
          </a:p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cars have a moderate price range.</a:t>
            </a:r>
          </a:p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a few cars are extremely expensive (luxury cars).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" name="Picture 4" descr="A white screen with colorful text&#10;&#10;AI-generated content may be incorrect.">
            <a:extLst>
              <a:ext uri="{FF2B5EF4-FFF2-40B4-BE49-F238E27FC236}">
                <a16:creationId xmlns:a16="http://schemas.microsoft.com/office/drawing/2014/main" id="{7C9BA84A-C1F0-5476-5362-EA7801E6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35" y="2571750"/>
            <a:ext cx="5773064" cy="1013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68CE1-A433-B418-835F-335899A4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187" y="2053651"/>
            <a:ext cx="4654578" cy="27525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167640" y="190500"/>
            <a:ext cx="8854440" cy="4594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Average Horsepower by Car Brand</a:t>
            </a:r>
            <a:b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Graph: Scatter Plot</a:t>
            </a:r>
            <a:b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which brands produce cars with higher average horsepower (performance).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Insight:</a:t>
            </a:r>
            <a:b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Luxury and performance brands like BMW, Mercedes, and Porsche generally have higher horsepower.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Economy brands like Toyota and Honda have lower horsepower.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5132925" y="4606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A9B2732F-B875-3331-8CAA-44C9A3B8B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1714499"/>
            <a:ext cx="4957605" cy="1323737"/>
          </a:xfrm>
          <a:prstGeom prst="rect">
            <a:avLst/>
          </a:prstGeom>
        </p:spPr>
      </p:pic>
      <p:pic>
        <p:nvPicPr>
          <p:cNvPr id="9" name="Picture 8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344FF52D-190C-A0CF-AAB1-3FBAA6C66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432960"/>
            <a:ext cx="3901440" cy="2484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subTitle" idx="2"/>
          </p:nvPr>
        </p:nvSpPr>
        <p:spPr>
          <a:xfrm>
            <a:off x="121920" y="194872"/>
            <a:ext cx="8884920" cy="4727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City Mileage Distribution by Vehicle Size</a:t>
            </a:r>
          </a:p>
          <a:p>
            <a:pPr marL="0" lvl="0" indent="0" algn="l"/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2AAE150-4E43-B988-634E-9EA23FD3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1381968"/>
            <a:ext cx="4849318" cy="1813810"/>
          </a:xfrm>
          <a:prstGeom prst="rect">
            <a:avLst/>
          </a:prstGeom>
        </p:spPr>
      </p:pic>
      <p:pic>
        <p:nvPicPr>
          <p:cNvPr id="9" name="Picture 8" descr="A diagram of a mileage distribution&#10;&#10;AI-generated content may be incorrect.">
            <a:extLst>
              <a:ext uri="{FF2B5EF4-FFF2-40B4-BE49-F238E27FC236}">
                <a16:creationId xmlns:a16="http://schemas.microsoft.com/office/drawing/2014/main" id="{8B257227-C6A2-542F-18BD-5DA3B5151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279" y="2335643"/>
            <a:ext cx="3872959" cy="225853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01005853-8C68-A4E1-492E-F478979FB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43" y="554000"/>
            <a:ext cx="782457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Compact cars show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city mileage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them the most fuel-efficient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Midsize cars have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moderate mileage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while large cars have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due to bigger engines and weight.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few outliers represent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 or electric cars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very high mpg.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>
            <a:spLocks noGrp="1"/>
          </p:cNvSpPr>
          <p:nvPr>
            <p:ph type="subTitle" idx="1"/>
          </p:nvPr>
        </p:nvSpPr>
        <p:spPr>
          <a:xfrm>
            <a:off x="97436" y="149902"/>
            <a:ext cx="8896662" cy="4796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4.Highway Mileage by Vehicle Size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Compact cars again have the </a:t>
            </a:r>
            <a:r>
              <a:rPr lang="en-US" b="1" dirty="0"/>
              <a:t>best highway mileage</a:t>
            </a:r>
            <a:r>
              <a:rPr lang="en-US" dirty="0"/>
              <a:t>, followed by midsize and large vehicles.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Larger cars</a:t>
            </a:r>
            <a:r>
              <a:rPr lang="en-US" dirty="0"/>
              <a:t> consume more fuel even on highways.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Outliers indicate </a:t>
            </a:r>
            <a:r>
              <a:rPr lang="en-US" b="1" dirty="0"/>
              <a:t>high-efficiency models</a:t>
            </a:r>
            <a:r>
              <a:rPr lang="en-US" dirty="0"/>
              <a:t> with exceptional performance.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E83A9BD-DABD-6F40-48F7-C7E6DC31AE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408" b="12405"/>
          <a:stretch>
            <a:fillRect/>
          </a:stretch>
        </p:blipFill>
        <p:spPr>
          <a:xfrm>
            <a:off x="149902" y="1283093"/>
            <a:ext cx="4976734" cy="800539"/>
          </a:xfrm>
          <a:prstGeom prst="rect">
            <a:avLst/>
          </a:prstGeom>
        </p:spPr>
      </p:pic>
      <p:pic>
        <p:nvPicPr>
          <p:cNvPr id="16" name="Picture 15" descr="A diagram of a mileage distribution&#10;&#10;AI-generated content may be incorrect.">
            <a:extLst>
              <a:ext uri="{FF2B5EF4-FFF2-40B4-BE49-F238E27FC236}">
                <a16:creationId xmlns:a16="http://schemas.microsoft.com/office/drawing/2014/main" id="{853F2CC7-E028-0EF1-7EA8-250302497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603" y="1978701"/>
            <a:ext cx="4489556" cy="26626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/>
          <p:nvPr/>
        </p:nvSpPr>
        <p:spPr>
          <a:xfrm flipH="1">
            <a:off x="3924225" y="1045488"/>
            <a:ext cx="858375" cy="7580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ssistant"/>
              </a:rPr>
              <a:t>“</a:t>
            </a:r>
          </a:p>
        </p:txBody>
      </p:sp>
      <p:sp>
        <p:nvSpPr>
          <p:cNvPr id="368" name="Google Shape;368;p44"/>
          <p:cNvSpPr txBox="1">
            <a:spLocks noGrp="1"/>
          </p:cNvSpPr>
          <p:nvPr>
            <p:ph type="subTitle" idx="1"/>
          </p:nvPr>
        </p:nvSpPr>
        <p:spPr>
          <a:xfrm>
            <a:off x="157632" y="187438"/>
            <a:ext cx="8828735" cy="4661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5.Distribution of Car Prices (MSRP)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histogram shows how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prices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distributed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cars fall within 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to mid-price range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only a few are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expensive luxury vehicles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(right side of the graph).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right-skewed shape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means high-priced cars are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common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KDE curve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(smooth line) highlights the overall price trend, showing that affordable cars dominate the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p44"/>
          <p:cNvSpPr/>
          <p:nvPr/>
        </p:nvSpPr>
        <p:spPr>
          <a:xfrm>
            <a:off x="5017225" y="429255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7619AE8-B085-67F8-BED4-8EAB9019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2" y="1911275"/>
            <a:ext cx="4144781" cy="1214203"/>
          </a:xfrm>
          <a:prstGeom prst="rect">
            <a:avLst/>
          </a:prstGeom>
        </p:spPr>
      </p:pic>
      <p:pic>
        <p:nvPicPr>
          <p:cNvPr id="9" name="Picture 8" descr="A graph of a distribution of car prices&#10;&#10;AI-generated content may be incorrect.">
            <a:extLst>
              <a:ext uri="{FF2B5EF4-FFF2-40B4-BE49-F238E27FC236}">
                <a16:creationId xmlns:a16="http://schemas.microsoft.com/office/drawing/2014/main" id="{A53F1EC7-316A-94ED-AD58-32B8DEF76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986" y="2396610"/>
            <a:ext cx="4294445" cy="2452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>
            <a:spLocks noGrp="1"/>
          </p:cNvSpPr>
          <p:nvPr>
            <p:ph type="title"/>
          </p:nvPr>
        </p:nvSpPr>
        <p:spPr>
          <a:xfrm>
            <a:off x="97435" y="262328"/>
            <a:ext cx="8956623" cy="4706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6.Correlation Heatmap of Numeric Features</a:t>
            </a:r>
            <a:b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heatmap shows how different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 features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related to each other.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positive correlation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 HP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 Cylinders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meaning higher power leads to higher price.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efficiency (city &amp; highway MPG)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correlation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 HP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MSRP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powerful cars consume more fuel.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it highlights clear links between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 performance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economy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0D3FF0F6-6BB9-2A69-DA56-4368E9E65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910" y="2359951"/>
            <a:ext cx="5014206" cy="1019332"/>
          </a:xfrm>
          <a:prstGeom prst="rect">
            <a:avLst/>
          </a:prstGeom>
        </p:spPr>
      </p:pic>
      <p:pic>
        <p:nvPicPr>
          <p:cNvPr id="5" name="Picture 4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4B5C193A-7D4D-632D-E1BF-B17A7A92C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34" y="1939352"/>
            <a:ext cx="3605134" cy="30298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ury Cars Brand MK Campaign by Slidesgo">
  <a:themeElements>
    <a:clrScheme name="Simple Light">
      <a:dk1>
        <a:srgbClr val="000000"/>
      </a:dk1>
      <a:lt1>
        <a:srgbClr val="BD0D0D"/>
      </a:lt1>
      <a:dk2>
        <a:srgbClr val="F7F7F7"/>
      </a:dk2>
      <a:lt2>
        <a:srgbClr val="F1F1F1"/>
      </a:lt2>
      <a:accent1>
        <a:srgbClr val="E4E4E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1057</Words>
  <Application>Microsoft Office PowerPoint</Application>
  <PresentationFormat>On-screen Show (16:9)</PresentationFormat>
  <Paragraphs>57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Times New Roman</vt:lpstr>
      <vt:lpstr>Arial</vt:lpstr>
      <vt:lpstr>Maven Pro</vt:lpstr>
      <vt:lpstr>Assistant</vt:lpstr>
      <vt:lpstr>Alata</vt:lpstr>
      <vt:lpstr>Montserrat</vt:lpstr>
      <vt:lpstr>Luxury Cars Brand MK Campaign by Slidesgo</vt:lpstr>
      <vt:lpstr> LUXURY  CARS  DATA ANALYSIS USING  JUPYTER NOTEBOOK </vt:lpstr>
      <vt:lpstr>PROJECT OBJECTIVE                   Objective and Dataset overview content  </vt:lpstr>
      <vt:lpstr>DATA CLEANING AND PREPARATION</vt:lpstr>
      <vt:lpstr>ANALYSIS WITH VISUALS AND INSIGHTS</vt:lpstr>
      <vt:lpstr>2. Average Horsepower by Car Brand  Graph: Scatter Plot Shows which brands produce cars with higher average horsepower (performance). Insight: Luxury and performance brands like BMW, Mercedes, and Porsche generally have higher horsepower. Economy brands like Toyota and Honda have lower horsepower. </vt:lpstr>
      <vt:lpstr>PowerPoint Presentation</vt:lpstr>
      <vt:lpstr>PowerPoint Presentation</vt:lpstr>
      <vt:lpstr>PowerPoint Presentation</vt:lpstr>
      <vt:lpstr>6.Correlation Heatmap of Numeric Features This heatmap shows how different numeric features are related to each other. MSRP has a strong positive correlation with Engine HP and Engine Cylinders, meaning higher power leads to higher price. Fuel efficiency (city &amp; highway MPG) shows a negative correlation with Engine HP and MSRP, as powerful cars consume more fuel. Overall, it highlights clear links between engine performance, fuel economy, and price. </vt:lpstr>
      <vt:lpstr> </vt:lpstr>
      <vt:lpstr>                                 Conclusion  This car dataset provides a detailed view of the automotive market, covering 11,199 vehicles with information on price, engine performance, fuel efficiency, and design features. The analysis reveals that engine power (horsepower and cylinders) is a key factor influencing price (MSRP) — powerful cars are more expensive but less fuel-efficient. Compact cars offer better fuel efficiency, making them ideal for cost-conscious buyers, while larger vehicles deliver higher performance and luxury at the cost of mileage. Most cars use automatic transmission, showing a strong consumer preference for convenience. After cleaning and refining the data, clear patterns emerged through visualizations — highlighting the trade-off between performance, efficiency, and cost. Overall, this dataset provides valuable insights into how vehicle specifications impact market value and buyer preferences, forming a solid base for further predictive and market trend analysis. </vt:lpstr>
      <vt:lpstr>Key Takeaway   </vt:lpstr>
      <vt:lpstr>        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isha madan</cp:lastModifiedBy>
  <cp:revision>2</cp:revision>
  <dcterms:modified xsi:type="dcterms:W3CDTF">2025-10-16T05:20:17Z</dcterms:modified>
</cp:coreProperties>
</file>